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A10E9B1-D99A-459B-987A-3D74F3B9F658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191DB3-46EB-4DFC-B0F5-7AB401021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psmathteachersrock.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r>
              <a:rPr lang="en-US" dirty="0" err="1" smtClean="0"/>
              <a:t>Notebooking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Smith-3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Jamie Archambault- 2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5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7912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16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5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8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9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324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5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0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4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61722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6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ctures\Math Notebook class\IMG_055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594" t="5859" r="11198" b="5079"/>
          <a:stretch/>
        </p:blipFill>
        <p:spPr bwMode="auto">
          <a:xfrm>
            <a:off x="1676400" y="457200"/>
            <a:ext cx="5943600" cy="5867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2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er1\AppData\Local\Microsoft\Windows\Temporary Internet Files\Content.Outlook\DFOTR127\photo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3700" y="656936"/>
            <a:ext cx="650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notebooking</a:t>
            </a:r>
            <a:r>
              <a:rPr lang="en-US" dirty="0" smtClean="0"/>
              <a:t> in math?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u="sng" dirty="0" smtClean="0"/>
              <a:t>What’s the purpose?</a:t>
            </a:r>
          </a:p>
          <a:p>
            <a:r>
              <a:rPr lang="en-US" i="1" dirty="0" smtClean="0"/>
              <a:t>Students and teachers can:</a:t>
            </a:r>
          </a:p>
          <a:p>
            <a:pPr lvl="0"/>
            <a:r>
              <a:rPr lang="en-US" dirty="0"/>
              <a:t>Persevere in thinking</a:t>
            </a:r>
          </a:p>
          <a:p>
            <a:pPr lvl="0"/>
            <a:r>
              <a:rPr lang="en-US" dirty="0"/>
              <a:t>Critique own thinking</a:t>
            </a:r>
          </a:p>
          <a:p>
            <a:pPr lvl="0"/>
            <a:r>
              <a:rPr lang="en-US" dirty="0"/>
              <a:t>Allow for mistakes</a:t>
            </a:r>
          </a:p>
          <a:p>
            <a:pPr lvl="0"/>
            <a:r>
              <a:rPr lang="en-US" dirty="0"/>
              <a:t>Put visuals to math thinking</a:t>
            </a:r>
          </a:p>
          <a:p>
            <a:pPr lvl="0"/>
            <a:r>
              <a:rPr lang="en-US" dirty="0"/>
              <a:t>Show progress in math and language</a:t>
            </a:r>
          </a:p>
          <a:p>
            <a:pPr lvl="0"/>
            <a:r>
              <a:rPr lang="en-US" dirty="0"/>
              <a:t>Make goals</a:t>
            </a:r>
          </a:p>
          <a:p>
            <a:pPr lvl="0"/>
            <a:r>
              <a:rPr lang="en-US" dirty="0"/>
              <a:t>Increase discourse</a:t>
            </a:r>
          </a:p>
          <a:p>
            <a:pPr lvl="0"/>
            <a:r>
              <a:rPr lang="en-US" dirty="0"/>
              <a:t>Question others</a:t>
            </a:r>
          </a:p>
          <a:p>
            <a:pPr lvl="0"/>
            <a:r>
              <a:rPr lang="en-US" dirty="0"/>
              <a:t>Differentiate &amp; scaffold </a:t>
            </a:r>
            <a:r>
              <a:rPr lang="en-US" dirty="0" smtClean="0"/>
              <a:t>learning</a:t>
            </a:r>
            <a:endParaRPr lang="en-US" dirty="0"/>
          </a:p>
          <a:p>
            <a:pPr lvl="0"/>
            <a:r>
              <a:rPr lang="en-US" dirty="0"/>
              <a:t>Clarify thinking</a:t>
            </a:r>
          </a:p>
          <a:p>
            <a:pPr lvl="0"/>
            <a:r>
              <a:rPr lang="en-US" dirty="0"/>
              <a:t>And so much more!!!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der1\AppData\Local\Microsoft\Windows\Temporary Internet Files\Content.Outlook\DFOTR127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8128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der1\AppData\Local\Microsoft\Windows\Temporary Internet Files\Content.Outlook\DFOTR127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der1\AppData\Local\Microsoft\Windows\Temporary Internet Files\Content.Outlook\DFOTR127\photo 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r="12557"/>
          <a:stretch/>
        </p:blipFill>
        <p:spPr bwMode="auto">
          <a:xfrm rot="5400000">
            <a:off x="632979" y="4005125"/>
            <a:ext cx="22392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der1\AppData\Local\Microsoft\Windows\Temporary Internet Files\Content.Outlook\DFOTR127\photo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/>
        </p:blipFill>
        <p:spPr bwMode="auto">
          <a:xfrm>
            <a:off x="228599" y="304800"/>
            <a:ext cx="4432300" cy="28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632" y="3604674"/>
            <a:ext cx="391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Building CONFIDENCE!</a:t>
            </a:r>
            <a:endParaRPr lang="en-US" dirty="0"/>
          </a:p>
        </p:txBody>
      </p:sp>
      <p:pic>
        <p:nvPicPr>
          <p:cNvPr id="5" name="Picture 4" descr="C:\Users\sander1\AppData\Local\Microsoft\Windows\Temporary Internet Files\Content.Outlook\DFOTR127\photo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9935"/>
            <a:ext cx="4419600" cy="57188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6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CCSS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Speaking &amp; Listening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200" b="1" u="sng" dirty="0"/>
              <a:t>Comprehension and Collaboration:</a:t>
            </a:r>
          </a:p>
          <a:p>
            <a:r>
              <a:rPr lang="en-US" sz="3500" dirty="0"/>
              <a:t>Engage effectively in a range of collaborative discussions, building on others' ideas and expressing their own clearly.</a:t>
            </a:r>
          </a:p>
          <a:p>
            <a:endParaRPr lang="en-US" sz="3500" dirty="0"/>
          </a:p>
          <a:p>
            <a:r>
              <a:rPr lang="en-US" sz="3500" dirty="0"/>
              <a:t>Come to discussions prepared having read or studied required material; explicitly draw on that preparation and other information known about the topic to explore ideas under discussion.</a:t>
            </a:r>
          </a:p>
          <a:p>
            <a:endParaRPr lang="en-US" sz="3500" dirty="0"/>
          </a:p>
          <a:p>
            <a:r>
              <a:rPr lang="en-US" sz="3500" dirty="0"/>
              <a:t>Follow agreed-upon rules for discussions (e.g., gaining the floor in respectful ways, listening to others with care, speaking one at a time about the topics and texts under discussion).</a:t>
            </a:r>
          </a:p>
          <a:p>
            <a:endParaRPr lang="en-US" sz="3500" dirty="0"/>
          </a:p>
          <a:p>
            <a:r>
              <a:rPr lang="en-US" sz="3500" dirty="0"/>
              <a:t>Ask questions to check understanding of information presented, stay on topic, and link their comments to the remarks of others.</a:t>
            </a:r>
          </a:p>
          <a:p>
            <a:endParaRPr lang="en-US" sz="3500" dirty="0"/>
          </a:p>
          <a:p>
            <a:r>
              <a:rPr lang="en-US" sz="3500" dirty="0"/>
              <a:t>Explain their own ideas and understanding in light of the discussion.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/>
              <a:t>Presentation of Knowledge and Ideas:</a:t>
            </a:r>
          </a:p>
          <a:p>
            <a:r>
              <a:rPr lang="en-US" dirty="0"/>
              <a:t>	Report on a topic, speaking clearly at an 	understandable pace.</a:t>
            </a:r>
          </a:p>
          <a:p>
            <a:endParaRPr lang="en-US" dirty="0"/>
          </a:p>
          <a:p>
            <a:r>
              <a:rPr lang="en-US" dirty="0"/>
              <a:t>Create visual displays when appropriate to emphasize or enhance certain facts or details.</a:t>
            </a:r>
          </a:p>
          <a:p>
            <a:endParaRPr lang="en-US" dirty="0"/>
          </a:p>
          <a:p>
            <a:r>
              <a:rPr lang="en-US" dirty="0"/>
              <a:t>Speak in complete sentences when appropriate to task and situation in order to provide requested detail or clarification.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819400" cy="3759200"/>
          </a:xfrm>
          <a:prstGeom prst="rect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2800350" cy="37338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648200" cy="3486150"/>
          </a:xfrm>
          <a:prstGeom prst="rect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67400" y="40640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800" b="1" baseline="30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graders notebook in pairs and individually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When and how?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Use notebooks any time you wish students to record MATH THINKING; daily, weekly, whenever needed!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Math Message (EM)</a:t>
            </a:r>
          </a:p>
          <a:p>
            <a:r>
              <a:rPr lang="en-US" dirty="0" smtClean="0"/>
              <a:t>Open Response tasks (EM)</a:t>
            </a:r>
          </a:p>
          <a:p>
            <a:r>
              <a:rPr lang="en-US" dirty="0" smtClean="0"/>
              <a:t>Instructional Tasks (I-tasks)</a:t>
            </a:r>
          </a:p>
          <a:p>
            <a:r>
              <a:rPr lang="en-US" dirty="0" smtClean="0"/>
              <a:t>Part 1 of lesson</a:t>
            </a:r>
          </a:p>
          <a:p>
            <a:r>
              <a:rPr lang="en-US" dirty="0" smtClean="0"/>
              <a:t>Performance Based Tasks (PBT or multiple solution tasks)</a:t>
            </a:r>
          </a:p>
          <a:p>
            <a:r>
              <a:rPr lang="en-US" dirty="0" smtClean="0"/>
              <a:t>Math Work Stations (Debbie Diller or Daily 3)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Materials We Like to Use: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paper composition notebook (King </a:t>
            </a:r>
            <a:r>
              <a:rPr lang="en-US" dirty="0" err="1" smtClean="0"/>
              <a:t>Soopers</a:t>
            </a:r>
            <a:r>
              <a:rPr lang="en-US" dirty="0" smtClean="0"/>
              <a:t>, Target, Office Max,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Tape</a:t>
            </a:r>
          </a:p>
          <a:p>
            <a:r>
              <a:rPr lang="en-US" dirty="0" smtClean="0"/>
              <a:t>Pens!!!</a:t>
            </a:r>
          </a:p>
          <a:p>
            <a:r>
              <a:rPr lang="en-US" dirty="0" smtClean="0"/>
              <a:t>Tabs (Sticky notes, ribbon bookmark, Post It tabs)</a:t>
            </a:r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Colors or collage materials (to decorate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Resources for Implementation:</a:t>
            </a:r>
            <a:endParaRPr lang="en-US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http://dpsmathteachersrock.weebly.com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NCTM Illuminations</a:t>
            </a:r>
          </a:p>
          <a:p>
            <a:endParaRPr lang="en-US" dirty="0"/>
          </a:p>
          <a:p>
            <a:r>
              <a:rPr lang="en-US" dirty="0" smtClean="0"/>
              <a:t>Everyday Math Assessment Book: Open Response Tasks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9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87437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 Key Ideas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(Sarah and Jamie live by.)</a:t>
            </a:r>
            <a:endParaRPr lang="en-US" dirty="0"/>
          </a:p>
        </p:txBody>
      </p:sp>
      <p:pic>
        <p:nvPicPr>
          <p:cNvPr id="1026" name="Picture 2" descr="C:\Users\sander1\AppData\Local\Microsoft\Windows\Temporary Internet Files\Content.Outlook\DFOTR127\photo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98"/>
          <a:stretch/>
        </p:blipFill>
        <p:spPr bwMode="auto">
          <a:xfrm>
            <a:off x="609600" y="3352800"/>
            <a:ext cx="807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419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 Math Notebooks are a SAFE place to communicate math thinking: NEVER grade or evaluate. Ask students how they would like feedback.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2. ALWAYS model your notebook with students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es\Math Notebook class\IMG_054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530" r="12615" b="5082"/>
          <a:stretch/>
        </p:blipFill>
        <p:spPr bwMode="auto">
          <a:xfrm>
            <a:off x="381000" y="228600"/>
            <a:ext cx="2676208" cy="39624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D:\Pictures\Math Notebook class\IMG_054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476" t="12470" r="4396"/>
          <a:stretch/>
        </p:blipFill>
        <p:spPr bwMode="auto">
          <a:xfrm>
            <a:off x="5638800" y="2362200"/>
            <a:ext cx="3219450" cy="401955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:\Pictures\Math Notebook class\IMG_0551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6038" r="7740" b="2709"/>
          <a:stretch/>
        </p:blipFill>
        <p:spPr bwMode="auto">
          <a:xfrm>
            <a:off x="2743200" y="990600"/>
            <a:ext cx="3219450" cy="381952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19104" y="3352800"/>
            <a:ext cx="795496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4038600"/>
            <a:ext cx="609600" cy="152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91400" y="5867400"/>
            <a:ext cx="838200" cy="152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631" y="5195907"/>
            <a:ext cx="472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400" b="1" dirty="0" smtClean="0">
                <a:solidFill>
                  <a:srgbClr val="0070C0"/>
                </a:solidFill>
              </a:rPr>
              <a:t> graders are ready to show their thinking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60</TotalTime>
  <Words>373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Sketchbook</vt:lpstr>
      <vt:lpstr>Math Notebooking</vt:lpstr>
      <vt:lpstr>Why notebooking in math?</vt:lpstr>
      <vt:lpstr> CCSS Speaking &amp; Listening </vt:lpstr>
      <vt:lpstr>PowerPoint Presentation</vt:lpstr>
      <vt:lpstr>When and how?</vt:lpstr>
      <vt:lpstr>Materials We Like to Use:</vt:lpstr>
      <vt:lpstr>Resources for Implementation:</vt:lpstr>
      <vt:lpstr>Two Key Ideas (Sarah and Jamie live by.)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Denver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Notebooking</dc:title>
  <dc:creator>Smith, Sarah (University Park)</dc:creator>
  <cp:lastModifiedBy>Smith, Sarah (University Park)</cp:lastModifiedBy>
  <cp:revision>15</cp:revision>
  <dcterms:created xsi:type="dcterms:W3CDTF">2014-07-17T03:18:28Z</dcterms:created>
  <dcterms:modified xsi:type="dcterms:W3CDTF">2014-07-17T04:21:07Z</dcterms:modified>
</cp:coreProperties>
</file>