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1" r:id="rId8"/>
    <p:sldId id="267" r:id="rId9"/>
    <p:sldId id="268" r:id="rId10"/>
    <p:sldId id="263" r:id="rId11"/>
    <p:sldId id="264" r:id="rId12"/>
    <p:sldId id="265"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EDD98CA-843B-48ED-8AD2-C3880B2FA6BB}" type="datetimeFigureOut">
              <a:rPr lang="en-US" smtClean="0"/>
              <a:t>8/4/2014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D98CA-843B-48ED-8AD2-C3880B2FA6BB}"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D98CA-843B-48ED-8AD2-C3880B2FA6BB}"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D98CA-843B-48ED-8AD2-C3880B2FA6BB}"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9F737-4B54-41A3-9DA5-70BAA6C52B8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DD98CA-843B-48ED-8AD2-C3880B2FA6BB}"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9F737-4B54-41A3-9DA5-70BAA6C52B8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EDD98CA-843B-48ED-8AD2-C3880B2FA6BB}"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9F737-4B54-41A3-9DA5-70BAA6C52B8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EDD98CA-843B-48ED-8AD2-C3880B2FA6BB}" type="datetimeFigureOut">
              <a:rPr lang="en-US" smtClean="0"/>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D98CA-843B-48ED-8AD2-C3880B2FA6BB}" type="datetimeFigureOut">
              <a:rPr lang="en-US" smtClean="0"/>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9F737-4B54-41A3-9DA5-70BAA6C52B8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DD98CA-843B-48ED-8AD2-C3880B2FA6BB}"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D98CA-843B-48ED-8AD2-C3880B2FA6BB}"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9F737-4B54-41A3-9DA5-70BAA6C52B8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D98CA-843B-48ED-8AD2-C3880B2FA6BB}"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9F737-4B54-41A3-9DA5-70BAA6C52B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EDD98CA-843B-48ED-8AD2-C3880B2FA6BB}" type="datetimeFigureOut">
              <a:rPr lang="en-US" smtClean="0"/>
              <a:t>8/4/2014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CD9F737-4B54-41A3-9DA5-70BAA6C52B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inyurl.com/2014NEI-Ev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psk12.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NEI 3</a:t>
            </a:r>
            <a:r>
              <a:rPr lang="en-US" baseline="30000" dirty="0" smtClean="0"/>
              <a:t>rd</a:t>
            </a:r>
            <a:r>
              <a:rPr lang="en-US" dirty="0" smtClean="0"/>
              <a:t> grade</a:t>
            </a:r>
            <a:br>
              <a:rPr lang="en-US" dirty="0" smtClean="0"/>
            </a:br>
            <a:r>
              <a:rPr lang="en-US" dirty="0"/>
              <a:t>Mathematics Session</a:t>
            </a:r>
            <a:br>
              <a:rPr lang="en-US" dirty="0"/>
            </a:br>
            <a:endParaRPr lang="en-US" dirty="0"/>
          </a:p>
        </p:txBody>
      </p:sp>
      <p:sp>
        <p:nvSpPr>
          <p:cNvPr id="3" name="Subtitle 2"/>
          <p:cNvSpPr>
            <a:spLocks noGrp="1"/>
          </p:cNvSpPr>
          <p:nvPr>
            <p:ph type="subTitle" idx="1"/>
          </p:nvPr>
        </p:nvSpPr>
        <p:spPr/>
        <p:txBody>
          <a:bodyPr>
            <a:noAutofit/>
          </a:bodyPr>
          <a:lstStyle/>
          <a:p>
            <a:r>
              <a:rPr lang="en-US" sz="3200" dirty="0" smtClean="0"/>
              <a:t>Sarah Smith and Jennifer Wilson</a:t>
            </a:r>
            <a:endParaRPr lang="en-US" sz="3200" dirty="0"/>
          </a:p>
        </p:txBody>
      </p:sp>
    </p:spTree>
    <p:extLst>
      <p:ext uri="{BB962C8B-B14F-4D97-AF65-F5344CB8AC3E}">
        <p14:creationId xmlns:p14="http://schemas.microsoft.com/office/powerpoint/2010/main" val="373907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One Study	</a:t>
            </a:r>
            <a:endParaRPr lang="en-US" dirty="0"/>
          </a:p>
        </p:txBody>
      </p:sp>
      <p:sp>
        <p:nvSpPr>
          <p:cNvPr id="3" name="Content Placeholder 2"/>
          <p:cNvSpPr>
            <a:spLocks noGrp="1"/>
          </p:cNvSpPr>
          <p:nvPr>
            <p:ph idx="1"/>
          </p:nvPr>
        </p:nvSpPr>
        <p:spPr/>
        <p:txBody>
          <a:bodyPr/>
          <a:lstStyle/>
          <a:p>
            <a:r>
              <a:rPr lang="en-US" dirty="0" smtClean="0"/>
              <a:t>Components of lesson (75-90 min daily)</a:t>
            </a:r>
          </a:p>
          <a:p>
            <a:pPr lvl="1"/>
            <a:r>
              <a:rPr lang="en-US" dirty="0" smtClean="0"/>
              <a:t>Math Games (10 min. daily)</a:t>
            </a:r>
          </a:p>
          <a:p>
            <a:pPr lvl="1"/>
            <a:r>
              <a:rPr lang="en-US" dirty="0" smtClean="0"/>
              <a:t>Go over homework whole group (10 min)</a:t>
            </a:r>
          </a:p>
          <a:p>
            <a:pPr lvl="1"/>
            <a:r>
              <a:rPr lang="en-US" dirty="0" smtClean="0"/>
              <a:t>Mental Math (10 min)</a:t>
            </a:r>
          </a:p>
          <a:p>
            <a:pPr lvl="1"/>
            <a:r>
              <a:rPr lang="en-US" dirty="0" smtClean="0"/>
              <a:t>Fact Fluency Practice (10 min)</a:t>
            </a:r>
          </a:p>
          <a:p>
            <a:pPr lvl="1"/>
            <a:r>
              <a:rPr lang="en-US" dirty="0" smtClean="0"/>
              <a:t>Math Message (5 min)</a:t>
            </a:r>
          </a:p>
          <a:p>
            <a:pPr lvl="1"/>
            <a:r>
              <a:rPr lang="en-US" dirty="0" smtClean="0"/>
              <a:t>Part One (Main lesson) (20 min)</a:t>
            </a:r>
          </a:p>
          <a:p>
            <a:pPr lvl="1"/>
            <a:r>
              <a:rPr lang="en-US" dirty="0" smtClean="0"/>
              <a:t>Part Two (Review, Math Boxes) (20 min)</a:t>
            </a:r>
          </a:p>
          <a:p>
            <a:pPr lvl="1"/>
            <a:r>
              <a:rPr lang="en-US" dirty="0" smtClean="0"/>
              <a:t>Part Three (Optional Differentiation)</a:t>
            </a:r>
            <a:endParaRPr lang="en-US" dirty="0"/>
          </a:p>
        </p:txBody>
      </p:sp>
    </p:spTree>
    <p:extLst>
      <p:ext uri="{BB962C8B-B14F-4D97-AF65-F5344CB8AC3E}">
        <p14:creationId xmlns:p14="http://schemas.microsoft.com/office/powerpoint/2010/main" val="207964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lstStyle/>
          <a:p>
            <a:r>
              <a:rPr lang="en-US" dirty="0" smtClean="0"/>
              <a:t>Group Work</a:t>
            </a:r>
            <a:endParaRPr lang="en-US" dirty="0"/>
          </a:p>
        </p:txBody>
      </p:sp>
      <p:sp>
        <p:nvSpPr>
          <p:cNvPr id="3" name="Content Placeholder 2"/>
          <p:cNvSpPr>
            <a:spLocks noGrp="1"/>
          </p:cNvSpPr>
          <p:nvPr>
            <p:ph idx="1"/>
          </p:nvPr>
        </p:nvSpPr>
        <p:spPr>
          <a:xfrm>
            <a:off x="1371600" y="2057400"/>
            <a:ext cx="6400800" cy="3733800"/>
          </a:xfrm>
        </p:spPr>
        <p:txBody>
          <a:bodyPr/>
          <a:lstStyle/>
          <a:p>
            <a:r>
              <a:rPr lang="en-US" dirty="0" smtClean="0"/>
              <a:t>For your section, make a poster with the following information:</a:t>
            </a:r>
          </a:p>
          <a:p>
            <a:pPr lvl="1"/>
            <a:r>
              <a:rPr lang="en-US" dirty="0" smtClean="0"/>
              <a:t>Vocabulary</a:t>
            </a:r>
          </a:p>
          <a:p>
            <a:pPr lvl="1"/>
            <a:r>
              <a:rPr lang="en-US" dirty="0" smtClean="0"/>
              <a:t>Content and language objective (sentence stems if needed)</a:t>
            </a:r>
          </a:p>
          <a:p>
            <a:pPr lvl="1"/>
            <a:r>
              <a:rPr lang="en-US" dirty="0" smtClean="0"/>
              <a:t>Connection to previous content</a:t>
            </a:r>
          </a:p>
          <a:p>
            <a:pPr lvl="1"/>
            <a:r>
              <a:rPr lang="en-US" dirty="0" smtClean="0"/>
              <a:t>Materials needed</a:t>
            </a:r>
          </a:p>
          <a:p>
            <a:pPr lvl="1"/>
            <a:r>
              <a:rPr lang="en-US" dirty="0" smtClean="0"/>
              <a:t>Activities for Parts 1 &amp; 2</a:t>
            </a:r>
          </a:p>
          <a:p>
            <a:pPr lvl="1"/>
            <a:r>
              <a:rPr lang="en-US" dirty="0" smtClean="0"/>
              <a:t>Opportunities for stations or center work?</a:t>
            </a:r>
          </a:p>
          <a:p>
            <a:pPr lvl="1"/>
            <a:r>
              <a:rPr lang="en-US" dirty="0" smtClean="0"/>
              <a:t>Options for differentiation (Part 3, </a:t>
            </a:r>
            <a:r>
              <a:rPr lang="en-US" dirty="0" err="1" smtClean="0"/>
              <a:t>etc</a:t>
            </a:r>
            <a:r>
              <a:rPr lang="en-US" dirty="0" smtClean="0"/>
              <a:t>)</a:t>
            </a:r>
          </a:p>
          <a:p>
            <a:pPr lvl="1"/>
            <a:r>
              <a:rPr lang="en-US" dirty="0" smtClean="0"/>
              <a:t>CCSS, Mathematical Practice connection</a:t>
            </a:r>
          </a:p>
          <a:p>
            <a:pPr marL="514350" lvl="1" indent="0">
              <a:buNone/>
            </a:pPr>
            <a:endParaRPr lang="en-US" dirty="0"/>
          </a:p>
          <a:p>
            <a:pPr marL="514350" lvl="1" indent="0">
              <a:buNone/>
            </a:pPr>
            <a:r>
              <a:rPr lang="en-US" b="1" dirty="0" smtClean="0"/>
              <a:t>You will present this lesson to the group and be prepared to answer questions from the group.</a:t>
            </a:r>
          </a:p>
          <a:p>
            <a:pPr marL="51435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8315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idx="1"/>
          </p:nvPr>
        </p:nvSpPr>
        <p:spPr/>
        <p:txBody>
          <a:bodyPr/>
          <a:lstStyle/>
          <a:p>
            <a:r>
              <a:rPr lang="en-US" dirty="0" smtClean="0"/>
              <a:t>Explorations</a:t>
            </a:r>
          </a:p>
          <a:p>
            <a:r>
              <a:rPr lang="en-US" dirty="0" smtClean="0"/>
              <a:t>Differentiation Handbook</a:t>
            </a:r>
          </a:p>
          <a:p>
            <a:r>
              <a:rPr lang="en-US" dirty="0" smtClean="0"/>
              <a:t>RSA</a:t>
            </a:r>
          </a:p>
          <a:p>
            <a:r>
              <a:rPr lang="en-US" dirty="0" smtClean="0"/>
              <a:t>Assessment Modifications</a:t>
            </a:r>
          </a:p>
          <a:p>
            <a:r>
              <a:rPr lang="en-US" dirty="0" err="1" smtClean="0"/>
              <a:t>Manipulatives</a:t>
            </a:r>
            <a:endParaRPr lang="en-US" dirty="0" smtClean="0"/>
          </a:p>
          <a:p>
            <a:r>
              <a:rPr lang="en-US" smtClean="0"/>
              <a:t>Classroom Set Up</a:t>
            </a:r>
            <a:endParaRPr lang="en-US"/>
          </a:p>
        </p:txBody>
      </p:sp>
    </p:spTree>
    <p:extLst>
      <p:ext uri="{BB962C8B-B14F-4D97-AF65-F5344CB8AC3E}">
        <p14:creationId xmlns:p14="http://schemas.microsoft.com/office/powerpoint/2010/main" val="40230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Please take this survey now</a:t>
            </a:r>
            <a:endParaRPr lang="en-US" dirty="0"/>
          </a:p>
        </p:txBody>
      </p:sp>
      <p:sp>
        <p:nvSpPr>
          <p:cNvPr id="3" name="Content Placeholder 2"/>
          <p:cNvSpPr>
            <a:spLocks noGrp="1"/>
          </p:cNvSpPr>
          <p:nvPr>
            <p:ph idx="1"/>
          </p:nvPr>
        </p:nvSpPr>
        <p:spPr/>
        <p:txBody>
          <a:bodyPr>
            <a:normAutofit/>
          </a:bodyPr>
          <a:lstStyle/>
          <a:p>
            <a:r>
              <a:rPr lang="en-US" sz="2800" b="1" dirty="0">
                <a:hlinkClick r:id="rId2"/>
              </a:rPr>
              <a:t>http://tinyurl.com/2014NEI-Eval</a:t>
            </a:r>
            <a:endParaRPr lang="en-US" sz="2800" dirty="0"/>
          </a:p>
        </p:txBody>
      </p:sp>
    </p:spTree>
    <p:extLst>
      <p:ext uri="{BB962C8B-B14F-4D97-AF65-F5344CB8AC3E}">
        <p14:creationId xmlns:p14="http://schemas.microsoft.com/office/powerpoint/2010/main" val="345608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685800"/>
          </a:xfrm>
        </p:spPr>
        <p:txBody>
          <a:bodyPr>
            <a:normAutofit/>
          </a:bodyPr>
          <a:lstStyle/>
          <a:p>
            <a:r>
              <a:rPr lang="en-US" sz="2800" dirty="0" smtClean="0"/>
              <a:t>Agenda 8am-4pm</a:t>
            </a:r>
            <a:endParaRPr lang="en-US" sz="2800" dirty="0"/>
          </a:p>
        </p:txBody>
      </p:sp>
      <p:sp>
        <p:nvSpPr>
          <p:cNvPr id="3" name="Content Placeholder 2"/>
          <p:cNvSpPr>
            <a:spLocks noGrp="1"/>
          </p:cNvSpPr>
          <p:nvPr>
            <p:ph idx="1"/>
          </p:nvPr>
        </p:nvSpPr>
        <p:spPr>
          <a:xfrm>
            <a:off x="1143000" y="1676400"/>
            <a:ext cx="6400800" cy="4267200"/>
          </a:xfrm>
        </p:spPr>
        <p:txBody>
          <a:bodyPr>
            <a:normAutofit/>
          </a:bodyPr>
          <a:lstStyle/>
          <a:p>
            <a:r>
              <a:rPr lang="en-US" sz="1600" dirty="0" smtClean="0"/>
              <a:t>Welcome!</a:t>
            </a:r>
          </a:p>
          <a:p>
            <a:r>
              <a:rPr lang="en-US" sz="1600" dirty="0"/>
              <a:t>Instructional Task: Building Fences #1</a:t>
            </a:r>
            <a:endParaRPr lang="en-US" sz="1600" dirty="0" smtClean="0"/>
          </a:p>
          <a:p>
            <a:r>
              <a:rPr lang="en-US" sz="1600" dirty="0" err="1" smtClean="0"/>
              <a:t>Schoolnet</a:t>
            </a:r>
            <a:r>
              <a:rPr lang="en-US" sz="1600" dirty="0" smtClean="0"/>
              <a:t>/Teacher Portal/Scope and Sequence/Curriculum</a:t>
            </a:r>
          </a:p>
          <a:p>
            <a:r>
              <a:rPr lang="en-US" sz="1600" dirty="0" smtClean="0"/>
              <a:t>Algorithms</a:t>
            </a:r>
          </a:p>
          <a:p>
            <a:r>
              <a:rPr lang="en-US" sz="1600" dirty="0" smtClean="0"/>
              <a:t>Success from the Start Reading/Jigsaw </a:t>
            </a:r>
            <a:r>
              <a:rPr lang="en-US" sz="1600" dirty="0"/>
              <a:t>C</a:t>
            </a:r>
            <a:r>
              <a:rPr lang="en-US" sz="1600" dirty="0" smtClean="0"/>
              <a:t>h. 2</a:t>
            </a:r>
          </a:p>
          <a:p>
            <a:r>
              <a:rPr lang="en-US" sz="1600" dirty="0" smtClean="0"/>
              <a:t>Lunch</a:t>
            </a:r>
          </a:p>
          <a:p>
            <a:r>
              <a:rPr lang="en-US" sz="1600" dirty="0" smtClean="0"/>
              <a:t>Continue I-task (Building Fences)</a:t>
            </a:r>
          </a:p>
          <a:p>
            <a:r>
              <a:rPr lang="en-US" sz="1600" dirty="0" smtClean="0"/>
              <a:t>Model Lesson 1.2</a:t>
            </a:r>
          </a:p>
          <a:p>
            <a:r>
              <a:rPr lang="en-US" sz="1600" dirty="0" smtClean="0"/>
              <a:t>Group Work planning Unit 1</a:t>
            </a:r>
          </a:p>
          <a:p>
            <a:r>
              <a:rPr lang="en-US" sz="1600" dirty="0" smtClean="0"/>
              <a:t>Share lesson for Unit 1</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7767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Instructional Tasks</a:t>
            </a:r>
            <a:endParaRPr lang="en-US" sz="2000" dirty="0"/>
          </a:p>
        </p:txBody>
      </p:sp>
      <p:sp>
        <p:nvSpPr>
          <p:cNvPr id="3" name="Content Placeholder 2"/>
          <p:cNvSpPr>
            <a:spLocks noGrp="1"/>
          </p:cNvSpPr>
          <p:nvPr>
            <p:ph idx="1"/>
          </p:nvPr>
        </p:nvSpPr>
        <p:spPr>
          <a:xfrm>
            <a:off x="762000" y="2438400"/>
            <a:ext cx="7543800" cy="3048001"/>
          </a:xfrm>
        </p:spPr>
        <p:txBody>
          <a:bodyPr>
            <a:normAutofit lnSpcReduction="10000"/>
          </a:bodyPr>
          <a:lstStyle/>
          <a:p>
            <a:r>
              <a:rPr lang="en-US" dirty="0" smtClean="0"/>
              <a:t>Group-worthy tasks designed to let students problem solve in a variety of ways- multiple entry points</a:t>
            </a:r>
          </a:p>
          <a:p>
            <a:r>
              <a:rPr lang="en-US" dirty="0" smtClean="0"/>
              <a:t>Includes many, if not all, of the 8 Standards of Mathematical Practice</a:t>
            </a:r>
          </a:p>
          <a:p>
            <a:r>
              <a:rPr lang="en-US" dirty="0" smtClean="0"/>
              <a:t>Teacher gives feedback, asks questions, facilitates discussion</a:t>
            </a:r>
          </a:p>
          <a:p>
            <a:r>
              <a:rPr lang="en-US" dirty="0" smtClean="0"/>
              <a:t>Based on the Open Response tasks from EM</a:t>
            </a:r>
          </a:p>
          <a:p>
            <a:r>
              <a:rPr lang="en-US" dirty="0" smtClean="0"/>
              <a:t>Needs TWO class sessions: one ~15 minutes, separated by time for teacher to give WRITTEN feedback, then ~60 minutes</a:t>
            </a:r>
            <a:endParaRPr lang="en-US" dirty="0"/>
          </a:p>
        </p:txBody>
      </p:sp>
    </p:spTree>
    <p:extLst>
      <p:ext uri="{BB962C8B-B14F-4D97-AF65-F5344CB8AC3E}">
        <p14:creationId xmlns:p14="http://schemas.microsoft.com/office/powerpoint/2010/main" val="310639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Task:</a:t>
            </a:r>
            <a:endParaRPr lang="en-US" dirty="0"/>
          </a:p>
        </p:txBody>
      </p:sp>
      <p:sp>
        <p:nvSpPr>
          <p:cNvPr id="3" name="Content Placeholder 2"/>
          <p:cNvSpPr>
            <a:spLocks noGrp="1"/>
          </p:cNvSpPr>
          <p:nvPr>
            <p:ph idx="1"/>
          </p:nvPr>
        </p:nvSpPr>
        <p:spPr/>
        <p:txBody>
          <a:bodyPr/>
          <a:lstStyle/>
          <a:p>
            <a:r>
              <a:rPr lang="en-US" dirty="0" smtClean="0"/>
              <a:t>Take 10 minutes to work this problem.</a:t>
            </a:r>
          </a:p>
          <a:p>
            <a:r>
              <a:rPr lang="en-US" dirty="0" smtClean="0"/>
              <a:t>Try not to talk with others.</a:t>
            </a:r>
          </a:p>
          <a:p>
            <a:r>
              <a:rPr lang="en-US" dirty="0" smtClean="0"/>
              <a:t>Use ANY strategy you want.</a:t>
            </a:r>
          </a:p>
          <a:p>
            <a:r>
              <a:rPr lang="en-US" dirty="0" smtClean="0"/>
              <a:t>If you need the whole time to think, try to write a little on the paper so you can receive some feedback about your thinking.</a:t>
            </a:r>
            <a:endParaRPr lang="en-US" dirty="0"/>
          </a:p>
        </p:txBody>
      </p:sp>
    </p:spTree>
    <p:extLst>
      <p:ext uri="{BB962C8B-B14F-4D97-AF65-F5344CB8AC3E}">
        <p14:creationId xmlns:p14="http://schemas.microsoft.com/office/powerpoint/2010/main" val="218809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143000"/>
            <a:ext cx="7472495" cy="584775"/>
          </a:xfrm>
          <a:prstGeom prst="rect">
            <a:avLst/>
          </a:prstGeom>
        </p:spPr>
        <p:txBody>
          <a:bodyPr wrap="none">
            <a:spAutoFit/>
          </a:bodyPr>
          <a:lstStyle/>
          <a:p>
            <a:r>
              <a:rPr lang="en-US" sz="3200" b="1" dirty="0"/>
              <a:t>HOW DO I KNOW </a:t>
            </a:r>
            <a:r>
              <a:rPr lang="en-US" sz="3200" b="1" dirty="0">
                <a:solidFill>
                  <a:srgbClr val="FF0000"/>
                </a:solidFill>
              </a:rPr>
              <a:t>WHAT</a:t>
            </a:r>
            <a:r>
              <a:rPr lang="en-US" sz="3200" b="1" dirty="0"/>
              <a:t> TO TEACH?</a:t>
            </a:r>
          </a:p>
        </p:txBody>
      </p:sp>
      <p:sp>
        <p:nvSpPr>
          <p:cNvPr id="4" name="TextBox 3"/>
          <p:cNvSpPr txBox="1"/>
          <p:nvPr/>
        </p:nvSpPr>
        <p:spPr>
          <a:xfrm>
            <a:off x="1295400" y="2286000"/>
            <a:ext cx="6553200" cy="2862322"/>
          </a:xfrm>
          <a:prstGeom prst="rect">
            <a:avLst/>
          </a:prstGeom>
          <a:noFill/>
        </p:spPr>
        <p:txBody>
          <a:bodyPr wrap="square" rtlCol="0">
            <a:spAutoFit/>
          </a:bodyPr>
          <a:lstStyle/>
          <a:p>
            <a:r>
              <a:rPr lang="en-US" dirty="0" smtClean="0"/>
              <a:t>Everyday Math Curriculum should be in your classroom.</a:t>
            </a:r>
          </a:p>
          <a:p>
            <a:endParaRPr lang="en-US" dirty="0"/>
          </a:p>
          <a:p>
            <a:r>
              <a:rPr lang="en-US" dirty="0" smtClean="0"/>
              <a:t>However, that information plus much more can be found in the </a:t>
            </a:r>
          </a:p>
          <a:p>
            <a:r>
              <a:rPr lang="en-US" dirty="0" smtClean="0"/>
              <a:t>Standards Toolkit in </a:t>
            </a:r>
            <a:r>
              <a:rPr lang="en-US" dirty="0" err="1" smtClean="0"/>
              <a:t>Schoolnet</a:t>
            </a:r>
            <a:r>
              <a:rPr lang="en-US" dirty="0" smtClean="0"/>
              <a:t>.  </a:t>
            </a:r>
          </a:p>
          <a:p>
            <a:endParaRPr lang="en-US" dirty="0"/>
          </a:p>
          <a:p>
            <a:r>
              <a:rPr lang="en-US" dirty="0" smtClean="0"/>
              <a:t>Let’s talk about how to get there </a:t>
            </a:r>
          </a:p>
          <a:p>
            <a:endParaRPr lang="en-US" dirty="0"/>
          </a:p>
          <a:p>
            <a:r>
              <a:rPr lang="en-US" b="1" dirty="0" smtClean="0"/>
              <a:t>We’ll register for this session </a:t>
            </a:r>
            <a:r>
              <a:rPr lang="en-US" dirty="0" smtClean="0"/>
              <a:t>and explore a bit.</a:t>
            </a:r>
          </a:p>
          <a:p>
            <a:endParaRPr lang="en-US" dirty="0"/>
          </a:p>
          <a:p>
            <a:r>
              <a:rPr lang="en-US" dirty="0" smtClean="0">
                <a:hlinkClick r:id="rId2"/>
              </a:rPr>
              <a:t>http://www.dpsk12.org</a:t>
            </a:r>
            <a:endParaRPr lang="en-US" dirty="0"/>
          </a:p>
        </p:txBody>
      </p:sp>
    </p:spTree>
    <p:extLst>
      <p:ext uri="{BB962C8B-B14F-4D97-AF65-F5344CB8AC3E}">
        <p14:creationId xmlns:p14="http://schemas.microsoft.com/office/powerpoint/2010/main" val="40453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315200" cy="685800"/>
          </a:xfrm>
        </p:spPr>
        <p:txBody>
          <a:bodyPr>
            <a:normAutofit fontScale="90000"/>
          </a:bodyPr>
          <a:lstStyle/>
          <a:p>
            <a:r>
              <a:rPr lang="en-US" dirty="0" smtClean="0"/>
              <a:t>Algorithm:</a:t>
            </a:r>
            <a:br>
              <a:rPr lang="en-US" dirty="0" smtClean="0"/>
            </a:br>
            <a:r>
              <a:rPr lang="en-US" sz="2000" dirty="0"/>
              <a:t>a step by step WAY to solve a math problem</a:t>
            </a:r>
          </a:p>
        </p:txBody>
      </p:sp>
      <p:sp>
        <p:nvSpPr>
          <p:cNvPr id="3" name="Content Placeholder 2"/>
          <p:cNvSpPr>
            <a:spLocks noGrp="1"/>
          </p:cNvSpPr>
          <p:nvPr>
            <p:ph idx="1"/>
          </p:nvPr>
        </p:nvSpPr>
        <p:spPr>
          <a:xfrm>
            <a:off x="1371600" y="2971800"/>
            <a:ext cx="6400800" cy="3048001"/>
          </a:xfrm>
        </p:spPr>
        <p:txBody>
          <a:bodyPr/>
          <a:lstStyle/>
          <a:p>
            <a:r>
              <a:rPr lang="en-US" dirty="0" smtClean="0"/>
              <a:t>Solve. Use mental math (solve in your head)		</a:t>
            </a:r>
            <a:r>
              <a:rPr lang="en-US" sz="2800" dirty="0" smtClean="0"/>
              <a:t>29+56</a:t>
            </a:r>
          </a:p>
          <a:p>
            <a:r>
              <a:rPr lang="en-US" dirty="0" smtClean="0"/>
              <a:t>Be ready to write the steps you use to solve this in your head.</a:t>
            </a:r>
          </a:p>
          <a:p>
            <a:r>
              <a:rPr lang="en-US" dirty="0" smtClean="0"/>
              <a:t>Be ready to share!</a:t>
            </a:r>
            <a:endParaRPr lang="en-US" dirty="0"/>
          </a:p>
        </p:txBody>
      </p:sp>
    </p:spTree>
    <p:extLst>
      <p:ext uri="{BB962C8B-B14F-4D97-AF65-F5344CB8AC3E}">
        <p14:creationId xmlns:p14="http://schemas.microsoft.com/office/powerpoint/2010/main" val="147136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3200" dirty="0" smtClean="0"/>
              <a:t>Try:      100-68</a:t>
            </a:r>
          </a:p>
          <a:p>
            <a:endParaRPr lang="en-US" sz="3200" dirty="0"/>
          </a:p>
          <a:p>
            <a:r>
              <a:rPr lang="en-US" sz="3200" dirty="0" smtClean="0"/>
              <a:t>Try:	17 x 48</a:t>
            </a:r>
            <a:endParaRPr lang="en-US" sz="3200" dirty="0"/>
          </a:p>
        </p:txBody>
      </p:sp>
    </p:spTree>
    <p:extLst>
      <p:ext uri="{BB962C8B-B14F-4D97-AF65-F5344CB8AC3E}">
        <p14:creationId xmlns:p14="http://schemas.microsoft.com/office/powerpoint/2010/main" val="1222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8305800" cy="523220"/>
          </a:xfrm>
          <a:prstGeom prst="rect">
            <a:avLst/>
          </a:prstGeom>
          <a:noFill/>
        </p:spPr>
        <p:txBody>
          <a:bodyPr wrap="square" rtlCol="0">
            <a:spAutoFit/>
          </a:bodyPr>
          <a:lstStyle/>
          <a:p>
            <a:r>
              <a:rPr lang="en-US" sz="2800" b="1" dirty="0" smtClean="0">
                <a:solidFill>
                  <a:srgbClr val="FF0000"/>
                </a:solidFill>
              </a:rPr>
              <a:t>HOW</a:t>
            </a:r>
            <a:r>
              <a:rPr lang="en-US" sz="2800" b="1" dirty="0" smtClean="0"/>
              <a:t> DO I TEACH MATH EFFECTIVELY?</a:t>
            </a:r>
            <a:endParaRPr lang="en-US" sz="2800" b="1" dirty="0"/>
          </a:p>
        </p:txBody>
      </p:sp>
      <p:sp>
        <p:nvSpPr>
          <p:cNvPr id="3" name="TextBox 2"/>
          <p:cNvSpPr txBox="1"/>
          <p:nvPr/>
        </p:nvSpPr>
        <p:spPr>
          <a:xfrm>
            <a:off x="990600" y="1742420"/>
            <a:ext cx="7162800" cy="3970318"/>
          </a:xfrm>
          <a:prstGeom prst="rect">
            <a:avLst/>
          </a:prstGeom>
          <a:noFill/>
        </p:spPr>
        <p:txBody>
          <a:bodyPr wrap="square" rtlCol="0">
            <a:spAutoFit/>
          </a:bodyPr>
          <a:lstStyle/>
          <a:p>
            <a:r>
              <a:rPr lang="en-US" dirty="0" smtClean="0"/>
              <a:t>The book you’ve been given is a great resource that covers the many dynamics involved in effective math instruction.</a:t>
            </a:r>
          </a:p>
          <a:p>
            <a:endParaRPr lang="en-US" dirty="0"/>
          </a:p>
          <a:p>
            <a:r>
              <a:rPr lang="en-US" dirty="0"/>
              <a:t>Let’s explore chapter 2 together</a:t>
            </a:r>
            <a:r>
              <a:rPr lang="en-US" dirty="0" smtClean="0"/>
              <a:t>.</a:t>
            </a:r>
            <a:endParaRPr lang="en-US" dirty="0"/>
          </a:p>
          <a:p>
            <a:pPr marL="285750" indent="-285750">
              <a:buFont typeface="Wingdings" panose="05000000000000000000" pitchFamily="2" charset="2"/>
              <a:buChar char="Ø"/>
            </a:pPr>
            <a:r>
              <a:rPr lang="en-US" sz="1600" i="1" dirty="0" smtClean="0"/>
              <a:t>              Please read the following, discuss with your group, and have a                  </a:t>
            </a:r>
          </a:p>
          <a:p>
            <a:r>
              <a:rPr lang="en-US" sz="1600" i="1" dirty="0"/>
              <a:t> </a:t>
            </a:r>
            <a:r>
              <a:rPr lang="en-US" sz="1600" i="1" dirty="0" smtClean="0"/>
              <a:t>                  representative prepared to explain the key points and questions </a:t>
            </a:r>
          </a:p>
          <a:p>
            <a:r>
              <a:rPr lang="en-US" sz="1600" i="1" dirty="0"/>
              <a:t> </a:t>
            </a:r>
            <a:r>
              <a:rPr lang="en-US" sz="1600" i="1" dirty="0" smtClean="0"/>
              <a:t>                  you have.</a:t>
            </a:r>
            <a:endParaRPr lang="en-US" sz="1600" i="1" dirty="0"/>
          </a:p>
          <a:p>
            <a:r>
              <a:rPr lang="en-US" dirty="0" smtClean="0"/>
              <a:t>  Group 1:  Page 17 – top of page 19</a:t>
            </a:r>
          </a:p>
          <a:p>
            <a:r>
              <a:rPr lang="en-US" dirty="0" smtClean="0"/>
              <a:t>  Group 2:  Section beginning on top of page 19  - top of page 22</a:t>
            </a:r>
          </a:p>
          <a:p>
            <a:r>
              <a:rPr lang="en-US" dirty="0"/>
              <a:t> </a:t>
            </a:r>
            <a:r>
              <a:rPr lang="en-US" dirty="0" smtClean="0"/>
              <a:t> Group 3:  Section beginning on top of page 22 - mid of page 24</a:t>
            </a:r>
          </a:p>
          <a:p>
            <a:r>
              <a:rPr lang="en-US" dirty="0"/>
              <a:t> </a:t>
            </a:r>
            <a:r>
              <a:rPr lang="en-US" dirty="0" smtClean="0"/>
              <a:t> Group 4:  Section beginning in the middle of page 24 – top of page 26</a:t>
            </a:r>
          </a:p>
          <a:p>
            <a:r>
              <a:rPr lang="en-US" dirty="0"/>
              <a:t> </a:t>
            </a:r>
            <a:r>
              <a:rPr lang="en-US" dirty="0" smtClean="0"/>
              <a:t> Group 5:  Section beginning at top of page 26 – top of page 28</a:t>
            </a:r>
          </a:p>
          <a:p>
            <a:r>
              <a:rPr lang="en-US" dirty="0"/>
              <a:t> </a:t>
            </a:r>
            <a:r>
              <a:rPr lang="en-US" dirty="0" smtClean="0"/>
              <a:t> Group 6:  Section beginning at top of page 28 – end of section page 30</a:t>
            </a:r>
          </a:p>
          <a:p>
            <a:r>
              <a:rPr lang="en-US" dirty="0"/>
              <a:t> </a:t>
            </a:r>
            <a:r>
              <a:rPr lang="en-US" dirty="0" smtClean="0"/>
              <a:t> Group 7:  Bottom of page 30 – end of chapter 2</a:t>
            </a:r>
            <a:endParaRPr lang="en-US" dirty="0"/>
          </a:p>
        </p:txBody>
      </p:sp>
    </p:spTree>
    <p:extLst>
      <p:ext uri="{BB962C8B-B14F-4D97-AF65-F5344CB8AC3E}">
        <p14:creationId xmlns:p14="http://schemas.microsoft.com/office/powerpoint/2010/main" val="205350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066800"/>
            <a:ext cx="4878259" cy="646331"/>
          </a:xfrm>
          <a:prstGeom prst="rect">
            <a:avLst/>
          </a:prstGeom>
          <a:noFill/>
        </p:spPr>
        <p:txBody>
          <a:bodyPr wrap="none" rtlCol="0">
            <a:spAutoFit/>
          </a:bodyPr>
          <a:lstStyle/>
          <a:p>
            <a:r>
              <a:rPr lang="en-US" sz="3600" dirty="0" smtClean="0"/>
              <a:t>PLANNING A LESSON</a:t>
            </a:r>
            <a:endParaRPr lang="en-US" sz="3600" dirty="0"/>
          </a:p>
        </p:txBody>
      </p:sp>
      <p:sp>
        <p:nvSpPr>
          <p:cNvPr id="3" name="TextBox 2"/>
          <p:cNvSpPr txBox="1"/>
          <p:nvPr/>
        </p:nvSpPr>
        <p:spPr>
          <a:xfrm>
            <a:off x="1066800" y="1777960"/>
            <a:ext cx="7239000" cy="6832640"/>
          </a:xfrm>
          <a:prstGeom prst="rect">
            <a:avLst/>
          </a:prstGeom>
          <a:noFill/>
        </p:spPr>
        <p:txBody>
          <a:bodyPr wrap="square" rtlCol="0">
            <a:spAutoFit/>
          </a:bodyPr>
          <a:lstStyle/>
          <a:p>
            <a:r>
              <a:rPr lang="en-US" b="1" dirty="0" smtClean="0"/>
              <a:t>Let’s find, explore, and consider a lesson.</a:t>
            </a:r>
          </a:p>
          <a:p>
            <a:endParaRPr lang="en-US" b="1" dirty="0" smtClean="0"/>
          </a:p>
          <a:p>
            <a:r>
              <a:rPr lang="en-US" dirty="0" smtClean="0"/>
              <a:t>As you look at lesson 1.2.  Write down any comments/questions/</a:t>
            </a:r>
            <a:r>
              <a:rPr lang="en-US" dirty="0" err="1" smtClean="0"/>
              <a:t>noticings</a:t>
            </a:r>
            <a:r>
              <a:rPr lang="en-US" dirty="0" smtClean="0"/>
              <a:t>.</a:t>
            </a:r>
          </a:p>
          <a:p>
            <a:endParaRPr lang="en-US" dirty="0"/>
          </a:p>
          <a:p>
            <a:r>
              <a:rPr lang="en-US" b="1" dirty="0" smtClean="0"/>
              <a:t>Together we will plan for teaching:</a:t>
            </a:r>
          </a:p>
          <a:p>
            <a:endParaRPr lang="en-US" dirty="0"/>
          </a:p>
          <a:p>
            <a:r>
              <a:rPr lang="en-US" sz="2400" i="1" dirty="0" smtClean="0"/>
              <a:t>What’s the objective?  What do they already know?  What words will they need defined?  What materials need to be ready?  What will you guide them to do?  How will you know if they are getting it?  How will you adjust for those who are bored and those who are lost?  How will you assess if the objective was met?  How can you help support language so everyone can show understanding?  </a:t>
            </a:r>
          </a:p>
          <a:p>
            <a:endParaRPr lang="en-US" sz="2400" i="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486732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468</TotalTime>
  <Words>697</Words>
  <Application>Microsoft Office PowerPoint</Application>
  <PresentationFormat>On-screen Show (4:3)</PresentationFormat>
  <Paragraphs>107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NEI 3rd grade Mathematics Session </vt:lpstr>
      <vt:lpstr>Agenda 8am-4pm</vt:lpstr>
      <vt:lpstr>Instructional Tasks</vt:lpstr>
      <vt:lpstr>Teacher Task:</vt:lpstr>
      <vt:lpstr>PowerPoint Presentation</vt:lpstr>
      <vt:lpstr>Algorithm: a step by step WAY to solve a math problem</vt:lpstr>
      <vt:lpstr>PowerPoint Presentation</vt:lpstr>
      <vt:lpstr>PowerPoint Presentation</vt:lpstr>
      <vt:lpstr>PowerPoint Presentation</vt:lpstr>
      <vt:lpstr>Unit One Study </vt:lpstr>
      <vt:lpstr>Group Work</vt:lpstr>
      <vt:lpstr>Other?</vt:lpstr>
      <vt:lpstr>Please take this survey now</vt:lpstr>
    </vt:vector>
  </TitlesOfParts>
  <Company>Denver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 3rd grade</dc:title>
  <dc:creator>DoTS</dc:creator>
  <cp:lastModifiedBy>Smith, Sarah (University Park)</cp:lastModifiedBy>
  <cp:revision>24</cp:revision>
  <dcterms:created xsi:type="dcterms:W3CDTF">2013-08-08T00:01:57Z</dcterms:created>
  <dcterms:modified xsi:type="dcterms:W3CDTF">2014-08-05T03:33:25Z</dcterms:modified>
</cp:coreProperties>
</file>